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37" r:id="rId3"/>
    <p:sldId id="343" r:id="rId4"/>
    <p:sldId id="339" r:id="rId5"/>
    <p:sldId id="338" r:id="rId6"/>
    <p:sldId id="340" r:id="rId7"/>
    <p:sldId id="350" r:id="rId8"/>
    <p:sldId id="344" r:id="rId9"/>
    <p:sldId id="345" r:id="rId10"/>
    <p:sldId id="346" r:id="rId11"/>
    <p:sldId id="351" r:id="rId12"/>
    <p:sldId id="349" r:id="rId13"/>
    <p:sldId id="352" r:id="rId14"/>
    <p:sldId id="353" r:id="rId15"/>
    <p:sldId id="354" r:id="rId16"/>
    <p:sldId id="355" r:id="rId17"/>
    <p:sldId id="323" r:id="rId18"/>
    <p:sldId id="358" r:id="rId19"/>
    <p:sldId id="356" r:id="rId20"/>
    <p:sldId id="357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70" r:id="rId32"/>
    <p:sldId id="369" r:id="rId33"/>
    <p:sldId id="373" r:id="rId34"/>
    <p:sldId id="375" r:id="rId35"/>
    <p:sldId id="376" r:id="rId36"/>
    <p:sldId id="374" r:id="rId37"/>
    <p:sldId id="377" r:id="rId38"/>
    <p:sldId id="378" r:id="rId39"/>
    <p:sldId id="379" r:id="rId40"/>
    <p:sldId id="380" r:id="rId41"/>
    <p:sldId id="382" r:id="rId42"/>
    <p:sldId id="372" r:id="rId43"/>
    <p:sldId id="383" r:id="rId44"/>
    <p:sldId id="402" r:id="rId45"/>
    <p:sldId id="404" r:id="rId46"/>
    <p:sldId id="403" r:id="rId47"/>
    <p:sldId id="405" r:id="rId48"/>
    <p:sldId id="406" r:id="rId49"/>
    <p:sldId id="408" r:id="rId50"/>
    <p:sldId id="407" r:id="rId51"/>
    <p:sldId id="401" r:id="rId52"/>
    <p:sldId id="384" r:id="rId53"/>
    <p:sldId id="385" r:id="rId54"/>
    <p:sldId id="387" r:id="rId55"/>
    <p:sldId id="388" r:id="rId56"/>
    <p:sldId id="389" r:id="rId57"/>
    <p:sldId id="400" r:id="rId58"/>
  </p:sldIdLst>
  <p:sldSz cx="9144000" cy="6858000" type="screen4x3"/>
  <p:notesSz cx="9928225" cy="6797675"/>
  <p:embeddedFontLst>
    <p:embeddedFont>
      <p:font typeface="Tahoma" panose="020B0604030504040204" pitchFamily="34" charset="0"/>
      <p:regular r:id="rId61"/>
      <p:bold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2020/11/17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미니탱크 슈팅게임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 Manager </a:t>
            </a:r>
            <a:r>
              <a:rPr lang="ko-KR" altLang="en-US" dirty="0"/>
              <a:t>설정 변경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01000"/>
              </p:ext>
            </p:extLst>
          </p:nvPr>
        </p:nvGraphicFramePr>
        <p:xfrm>
          <a:off x="644814" y="1700808"/>
          <a:ext cx="7824192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TurretRotation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GetAxis</a:t>
                      </a:r>
                      <a:r>
                        <a:rPr lang="en-US" altLang="ko-KR" dirty="0"/>
                        <a:t>()</a:t>
                      </a:r>
                      <a:r>
                        <a:rPr lang="ko-KR" altLang="en-US" dirty="0"/>
                        <a:t>에 넣을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Negative</a:t>
                      </a:r>
                      <a:r>
                        <a:rPr lang="en-US" altLang="ko-KR" baseline="0" dirty="0"/>
                        <a:t>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Positive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입력을 중지했을 때 중립으로 돌아가는데 걸리는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값보다 작으면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입력을 무시하고 중립으로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Sensitivity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음의 방향으로 이동할 속도 지정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Snap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체크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양과 음의 방향 버튼을 동시에 눌렀을 때 중립으로 처리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or Mouse Button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입력장치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2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ko-KR" altLang="en-US" dirty="0"/>
              <a:t> 회전 스크립트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8B98D-9222-4FB7-A291-B8DBB611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4" y="1988840"/>
            <a:ext cx="8802612" cy="28803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5538C-7FD0-4B2E-817C-9AEBE09C3267}"/>
              </a:ext>
            </a:extLst>
          </p:cNvPr>
          <p:cNvSpPr txBox="1"/>
          <p:nvPr/>
        </p:nvSpPr>
        <p:spPr>
          <a:xfrm>
            <a:off x="2276144" y="4509120"/>
            <a:ext cx="93326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포탑의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회전</a:t>
            </a:r>
          </a:p>
        </p:txBody>
      </p:sp>
    </p:spTree>
    <p:extLst>
      <p:ext uri="{BB962C8B-B14F-4D97-AF65-F5344CB8AC3E}">
        <p14:creationId xmlns:p14="http://schemas.microsoft.com/office/powerpoint/2010/main" val="309457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만들어진 </a:t>
            </a:r>
            <a:r>
              <a:rPr lang="en-US" altLang="ko-KR" dirty="0"/>
              <a:t>bullet</a:t>
            </a:r>
            <a:r>
              <a:rPr lang="ko-KR" altLang="en-US" dirty="0"/>
              <a:t>을 </a:t>
            </a:r>
            <a:r>
              <a:rPr lang="en-US" altLang="ko-KR" dirty="0"/>
              <a:t>Prefab</a:t>
            </a:r>
            <a:r>
              <a:rPr lang="ko-KR" altLang="en-US" dirty="0"/>
              <a:t>으로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스크립트에서 </a:t>
            </a:r>
            <a:r>
              <a:rPr lang="en-US" altLang="ko-KR" dirty="0"/>
              <a:t>Prefab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en-US" altLang="ko-KR" dirty="0"/>
              <a:t>Instantiate(&lt;Prefab&gt;, &lt;</a:t>
            </a:r>
            <a:r>
              <a:rPr lang="ko-KR" altLang="en-US" dirty="0"/>
              <a:t>위치</a:t>
            </a:r>
            <a:r>
              <a:rPr lang="en-US" altLang="ko-KR" dirty="0"/>
              <a:t>&gt;, &lt;</a:t>
            </a:r>
            <a:r>
              <a:rPr lang="ko-KR" altLang="en-US" dirty="0"/>
              <a:t>각도</a:t>
            </a:r>
            <a:r>
              <a:rPr lang="en-US" altLang="ko-KR" dirty="0"/>
              <a:t>&gt;)</a:t>
            </a:r>
          </a:p>
          <a:p>
            <a:pPr lvl="1"/>
            <a:r>
              <a:rPr lang="en-US" altLang="ko-KR" dirty="0"/>
              <a:t>Prefab</a:t>
            </a:r>
            <a:r>
              <a:rPr lang="ko-KR" altLang="en-US" dirty="0"/>
              <a:t>은 관습적으로 </a:t>
            </a:r>
            <a:r>
              <a:rPr lang="en-US" altLang="ko-KR" dirty="0"/>
              <a:t>Transform </a:t>
            </a:r>
            <a:r>
              <a:rPr lang="ko-KR" altLang="en-US" dirty="0"/>
              <a:t>타입으로 변수 선언</a:t>
            </a:r>
            <a:endParaRPr lang="en-US" altLang="ko-KR" dirty="0"/>
          </a:p>
          <a:p>
            <a:pPr lvl="2"/>
            <a:r>
              <a:rPr lang="en-US" altLang="ko-KR" dirty="0" err="1"/>
              <a:t>GameObject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선언하는 것도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</a:t>
            </a:r>
            <a:r>
              <a:rPr lang="en-US" altLang="ko-KR" dirty="0"/>
              <a:t>Prefab</a:t>
            </a:r>
            <a:r>
              <a:rPr lang="ko-KR" altLang="en-US" dirty="0"/>
              <a:t> 생성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18786"/>
              </p:ext>
            </p:extLst>
          </p:nvPr>
        </p:nvGraphicFramePr>
        <p:xfrm>
          <a:off x="2378233" y="1452384"/>
          <a:ext cx="43875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bullet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(0.2, 0.2, 0.2)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Rigidbody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B6BBD-4B68-4143-AE1C-150323F8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0" y="969106"/>
            <a:ext cx="8601020" cy="564680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 발사 스크립트 작성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1636" y="5501330"/>
            <a:ext cx="476765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포탄을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위치에서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향하는 방향으로 생성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이 위치 괜찮을까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?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5854" y="5981532"/>
            <a:ext cx="209384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 발사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어느 방향으로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???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Spawn Point</a:t>
            </a:r>
          </a:p>
          <a:p>
            <a:pPr lvl="1"/>
            <a:r>
              <a:rPr lang="ko-KR" altLang="en-US" dirty="0"/>
              <a:t>오브젝트</a:t>
            </a:r>
            <a:r>
              <a:rPr lang="en-US" altLang="ko-KR" dirty="0"/>
              <a:t>(</a:t>
            </a:r>
            <a:r>
              <a:rPr lang="ko-KR" altLang="en-US" dirty="0"/>
              <a:t>대개 </a:t>
            </a:r>
            <a:r>
              <a:rPr lang="en-US" altLang="ko-KR" dirty="0"/>
              <a:t>Prefab)</a:t>
            </a:r>
            <a:r>
              <a:rPr lang="ko-KR" altLang="en-US" dirty="0"/>
              <a:t>가 등장하는 위치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Spawn Point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Empty Object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ko-KR" altLang="en-US" dirty="0"/>
              <a:t>이름은 </a:t>
            </a:r>
            <a:r>
              <a:rPr lang="en-US" altLang="ko-KR" dirty="0" err="1"/>
              <a:t>sp_bullet</a:t>
            </a:r>
            <a:endParaRPr lang="en-US" altLang="ko-KR" dirty="0"/>
          </a:p>
          <a:p>
            <a:pPr lvl="1"/>
            <a:r>
              <a:rPr lang="ko-KR" altLang="en-US" dirty="0"/>
              <a:t>탱크의 </a:t>
            </a:r>
            <a:r>
              <a:rPr lang="en-US" altLang="ko-KR" dirty="0"/>
              <a:t>barrel </a:t>
            </a:r>
            <a:r>
              <a:rPr lang="ko-KR" altLang="en-US" dirty="0"/>
              <a:t>맨 앞에 배치</a:t>
            </a:r>
            <a:endParaRPr lang="en-US" altLang="ko-KR" dirty="0"/>
          </a:p>
          <a:p>
            <a:pPr lvl="2"/>
            <a:r>
              <a:rPr lang="en-US" altLang="ko-KR" dirty="0"/>
              <a:t>barrel</a:t>
            </a:r>
            <a:r>
              <a:rPr lang="ko-KR" altLang="en-US" dirty="0"/>
              <a:t>과 겹치지 않게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겹칠 경우 포탄 발사와 동시에 충돌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의 </a:t>
            </a:r>
            <a:r>
              <a:rPr lang="en-US" altLang="ko-KR" dirty="0"/>
              <a:t>rotation</a:t>
            </a:r>
            <a:r>
              <a:rPr lang="ko-KR" altLang="en-US" dirty="0"/>
              <a:t>을 </a:t>
            </a:r>
            <a:r>
              <a:rPr lang="en-US" altLang="ko-KR" dirty="0"/>
              <a:t>barrel</a:t>
            </a:r>
            <a:r>
              <a:rPr lang="ko-KR" altLang="en-US" dirty="0"/>
              <a:t>과 동일하게 설정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를 </a:t>
            </a:r>
            <a:r>
              <a:rPr lang="en-US" altLang="ko-KR" dirty="0"/>
              <a:t>barrel</a:t>
            </a:r>
            <a:r>
              <a:rPr lang="ko-KR" altLang="en-US" dirty="0"/>
              <a:t>의 자식으로 계층관계 수립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80120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46850" b="46647"/>
          <a:stretch/>
        </p:blipFill>
        <p:spPr>
          <a:xfrm>
            <a:off x="179512" y="1849539"/>
            <a:ext cx="8784976" cy="401617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741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발사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25B42-B81A-4ABB-8322-EBB93E28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052736"/>
            <a:ext cx="8784978" cy="559415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4D858-15AB-469B-85C7-4064FA833501}"/>
              </a:ext>
            </a:extLst>
          </p:cNvPr>
          <p:cNvSpPr txBox="1"/>
          <p:nvPr/>
        </p:nvSpPr>
        <p:spPr>
          <a:xfrm>
            <a:off x="4434180" y="6103816"/>
            <a:ext cx="265810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포신이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향하는 방향으로 발사 각도 수정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4479F1-B083-4295-81CA-4DBC37FBC8B9}"/>
              </a:ext>
            </a:extLst>
          </p:cNvPr>
          <p:cNvSpPr/>
          <p:nvPr/>
        </p:nvSpPr>
        <p:spPr>
          <a:xfrm>
            <a:off x="4564049" y="5987332"/>
            <a:ext cx="1391478" cy="13517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82815-A491-4592-8809-830CE26E4AC9}"/>
              </a:ext>
            </a:extLst>
          </p:cNvPr>
          <p:cNvSpPr txBox="1"/>
          <p:nvPr/>
        </p:nvSpPr>
        <p:spPr>
          <a:xfrm>
            <a:off x="1685815" y="2132856"/>
            <a:ext cx="223811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포신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(barrel)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19585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64229-7EC1-48D5-8D2D-D6BEF14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포탄의 궤적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C0AA8-9830-43EE-B1A5-EBDF5586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en-US" altLang="ko-KR" dirty="0"/>
              <a:t>Prefab </a:t>
            </a:r>
            <a:r>
              <a:rPr lang="ko-KR" altLang="en-US" dirty="0"/>
              <a:t>선택 후 </a:t>
            </a:r>
            <a:r>
              <a:rPr lang="en-US" altLang="ko-KR" dirty="0"/>
              <a:t>Trail Renderer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[Effects]  [Trail Renderer]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Materials/Element 0: Default-Particle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Time: 10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55A9D-3BA4-4E05-8F54-98672289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77072"/>
            <a:ext cx="3790950" cy="17049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DE1891F-140C-4B9D-A811-184DFCEDD230}"/>
              </a:ext>
            </a:extLst>
          </p:cNvPr>
          <p:cNvSpPr/>
          <p:nvPr/>
        </p:nvSpPr>
        <p:spPr>
          <a:xfrm>
            <a:off x="6372200" y="5588037"/>
            <a:ext cx="213447" cy="202479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63E14-2ABF-4B8C-A7A5-864F0A6C37C9}"/>
              </a:ext>
            </a:extLst>
          </p:cNvPr>
          <p:cNvSpPr txBox="1"/>
          <p:nvPr/>
        </p:nvSpPr>
        <p:spPr>
          <a:xfrm>
            <a:off x="5327984" y="5790068"/>
            <a:ext cx="23294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더블클릭하여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새 노드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점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560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트리거</a:t>
            </a:r>
            <a:r>
              <a:rPr lang="en-US" altLang="ko-KR" dirty="0"/>
              <a:t>(Trigger)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en-US" altLang="ko-KR" dirty="0"/>
              <a:t>Prefab(</a:t>
            </a:r>
            <a:r>
              <a:rPr lang="en-US" altLang="ko-KR" dirty="0" err="1"/>
              <a:t>pf_bullet</a:t>
            </a:r>
            <a:r>
              <a:rPr lang="en-US" altLang="ko-KR" dirty="0"/>
              <a:t>)</a:t>
            </a:r>
            <a:r>
              <a:rPr lang="ko-KR" altLang="en-US" dirty="0"/>
              <a:t> 속성에서 </a:t>
            </a:r>
            <a:r>
              <a:rPr lang="en-US" altLang="ko-KR" dirty="0"/>
              <a:t>‘Is Trigger’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ko-KR" altLang="en-US" dirty="0"/>
              <a:t>다른 물체와 충돌해도 물리적인 반응을 수행하지 않음</a:t>
            </a:r>
            <a:endParaRPr lang="en-US" altLang="ko-KR" dirty="0"/>
          </a:p>
          <a:p>
            <a:pPr lvl="2"/>
            <a:r>
              <a:rPr lang="ko-KR" altLang="en-US" dirty="0"/>
              <a:t>충돌은 인식하지만 반작용을 수행하지 않음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378" t="22983" b="68759"/>
          <a:stretch/>
        </p:blipFill>
        <p:spPr>
          <a:xfrm>
            <a:off x="939799" y="2708920"/>
            <a:ext cx="7264402" cy="156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3611833" y="3032748"/>
            <a:ext cx="270356" cy="26086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장애물 처리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공간 구성 및 탱크 제작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포탑</a:t>
            </a:r>
            <a:r>
              <a:rPr lang="ko-KR" altLang="en-US" dirty="0"/>
              <a:t> 회전 및 발사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장애물 처리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적군의 등장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기타등등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으로 </a:t>
            </a:r>
            <a:r>
              <a:rPr lang="en-US" altLang="ko-KR" dirty="0"/>
              <a:t>Cube </a:t>
            </a:r>
            <a:r>
              <a:rPr lang="ko-KR" altLang="en-US" dirty="0"/>
              <a:t>생성 후 자유롭게 변형 및 배치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53937" b="46647"/>
          <a:stretch/>
        </p:blipFill>
        <p:spPr>
          <a:xfrm>
            <a:off x="539552" y="2060848"/>
            <a:ext cx="8064896" cy="425428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56201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Collider</a:t>
            </a:r>
          </a:p>
          <a:p>
            <a:pPr lvl="1"/>
            <a:r>
              <a:rPr lang="ko-KR" altLang="en-US" dirty="0"/>
              <a:t>연결된 물체의 충돌을 검사하는 도구</a:t>
            </a:r>
            <a:endParaRPr lang="en-US" altLang="ko-KR" dirty="0"/>
          </a:p>
          <a:p>
            <a:pPr lvl="1"/>
            <a:r>
              <a:rPr lang="ko-KR" altLang="en-US" dirty="0"/>
              <a:t>물체의 외형이 아닌 </a:t>
            </a:r>
            <a:r>
              <a:rPr lang="en-US" altLang="ko-KR" dirty="0"/>
              <a:t>Collider</a:t>
            </a:r>
            <a:r>
              <a:rPr lang="ko-KR" altLang="en-US" dirty="0"/>
              <a:t>의 외형에 맞춰 충돌 검사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충돌이벤트 발생 조건</a:t>
            </a:r>
            <a:endParaRPr lang="en-US" altLang="ko-KR" dirty="0"/>
          </a:p>
          <a:p>
            <a:pPr lvl="1"/>
            <a:r>
              <a:rPr lang="ko-KR" altLang="en-US" dirty="0"/>
              <a:t>두 물체가 모두 </a:t>
            </a:r>
            <a:r>
              <a:rPr lang="en-US" altLang="ko-KR" dirty="0"/>
              <a:t>Collider</a:t>
            </a:r>
            <a:r>
              <a:rPr lang="ko-KR" altLang="en-US" dirty="0"/>
              <a:t>를 보유함과 </a:t>
            </a:r>
            <a:r>
              <a:rPr lang="ko-KR" altLang="en-US" b="1" dirty="0">
                <a:solidFill>
                  <a:srgbClr val="C00000"/>
                </a:solidFill>
              </a:rPr>
              <a:t>동시에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최소한 둘 중 하나는 </a:t>
            </a:r>
            <a:r>
              <a:rPr lang="en-US" altLang="ko-KR" dirty="0"/>
              <a:t>Rigidbody </a:t>
            </a:r>
            <a:r>
              <a:rPr lang="ko-KR" altLang="en-US" dirty="0"/>
              <a:t>컴포넌트를 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탱크에 </a:t>
            </a:r>
            <a:r>
              <a:rPr lang="en-US" altLang="ko-KR" dirty="0"/>
              <a:t>Rigidbody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충돌 인식 조건 충족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충돌의 판정</a:t>
            </a:r>
          </a:p>
        </p:txBody>
      </p:sp>
    </p:spTree>
    <p:extLst>
      <p:ext uri="{BB962C8B-B14F-4D97-AF65-F5344CB8AC3E}">
        <p14:creationId xmlns:p14="http://schemas.microsoft.com/office/powerpoint/2010/main" val="623672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OnCollisionEnter</a:t>
            </a:r>
            <a:r>
              <a:rPr lang="en-US" altLang="ko-KR" dirty="0"/>
              <a:t>(Collision)</a:t>
            </a:r>
          </a:p>
          <a:p>
            <a:pPr lvl="1"/>
            <a:r>
              <a:rPr lang="ko-KR" altLang="en-US" dirty="0"/>
              <a:t>충돌</a:t>
            </a:r>
            <a:r>
              <a:rPr lang="en-US" altLang="ko-KR" dirty="0"/>
              <a:t> </a:t>
            </a:r>
            <a:r>
              <a:rPr lang="ko-KR" altLang="en-US" dirty="0"/>
              <a:t>후 유니티</a:t>
            </a:r>
            <a:r>
              <a:rPr lang="en-US" altLang="ko-KR" dirty="0"/>
              <a:t> </a:t>
            </a:r>
            <a:r>
              <a:rPr lang="ko-KR" altLang="en-US" dirty="0"/>
              <a:t>자체적으로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반사</a:t>
            </a:r>
            <a:r>
              <a:rPr lang="en-US" altLang="ko-KR" dirty="0"/>
              <a:t>, </a:t>
            </a:r>
            <a:r>
              <a:rPr lang="ko-KR" altLang="en-US" dirty="0" err="1"/>
              <a:t>튕겨나감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OnTriggerEnter</a:t>
            </a:r>
            <a:r>
              <a:rPr lang="en-US" altLang="ko-KR" dirty="0"/>
              <a:t>(Collider)</a:t>
            </a:r>
          </a:p>
          <a:p>
            <a:pPr lvl="1"/>
            <a:r>
              <a:rPr lang="ko-KR" altLang="en-US" dirty="0"/>
              <a:t>충돌 후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계산하지 않음</a:t>
            </a:r>
            <a:endParaRPr lang="en-US" altLang="ko-KR" dirty="0"/>
          </a:p>
          <a:p>
            <a:pPr lvl="1"/>
            <a:r>
              <a:rPr lang="ko-KR" altLang="en-US" dirty="0"/>
              <a:t>충돌한 물체 중 하나라도 </a:t>
            </a:r>
            <a:r>
              <a:rPr lang="en-US" altLang="ko-KR" dirty="0"/>
              <a:t>Trigger </a:t>
            </a:r>
            <a:r>
              <a:rPr lang="ko-KR" altLang="en-US" dirty="0"/>
              <a:t>속성을 가진 경우 발생</a:t>
            </a:r>
            <a:endParaRPr lang="en-US" altLang="ko-KR" dirty="0"/>
          </a:p>
          <a:p>
            <a:pPr lvl="2"/>
            <a:r>
              <a:rPr lang="ko-KR" altLang="en-US" dirty="0"/>
              <a:t>주로 총알이나 화살과 같은 물체들</a:t>
            </a:r>
            <a:endParaRPr lang="en-US" altLang="ko-KR" dirty="0"/>
          </a:p>
          <a:p>
            <a:pPr lvl="3"/>
            <a:r>
              <a:rPr lang="ko-KR" altLang="en-US" dirty="0"/>
              <a:t>많은 게임에서 반사되도록 구현하지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충돌처리 루틴</a:t>
            </a:r>
          </a:p>
        </p:txBody>
      </p:sp>
    </p:spTree>
    <p:extLst>
      <p:ext uri="{BB962C8B-B14F-4D97-AF65-F5344CB8AC3E}">
        <p14:creationId xmlns:p14="http://schemas.microsoft.com/office/powerpoint/2010/main" val="8934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포탄에서 충돌처리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 err="1"/>
              <a:t>OnTriggerEnter</a:t>
            </a:r>
            <a:r>
              <a:rPr lang="en-US" altLang="ko-KR" dirty="0"/>
              <a:t>() / </a:t>
            </a:r>
            <a:r>
              <a:rPr lang="en-US" altLang="ko-KR" dirty="0" err="1"/>
              <a:t>OnTriggerStay</a:t>
            </a:r>
            <a:r>
              <a:rPr lang="en-US" altLang="ko-KR" dirty="0"/>
              <a:t>() / </a:t>
            </a:r>
            <a:r>
              <a:rPr lang="en-US" altLang="ko-KR" dirty="0" err="1"/>
              <a:t>OnTriggerExit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충돌한 상대물체를 </a:t>
            </a:r>
            <a:r>
              <a:rPr lang="en-US" altLang="ko-KR" dirty="0"/>
              <a:t>Collider </a:t>
            </a:r>
            <a:r>
              <a:rPr lang="ko-KR" altLang="en-US" dirty="0"/>
              <a:t>타입의 매개변수로 전달</a:t>
            </a:r>
            <a:endParaRPr lang="en-US" altLang="ko-KR" dirty="0"/>
          </a:p>
          <a:p>
            <a:pPr lvl="1"/>
            <a:r>
              <a:rPr lang="en-US" altLang="ko-KR" dirty="0"/>
              <a:t>Destroy(): </a:t>
            </a:r>
            <a:r>
              <a:rPr lang="ko-KR" altLang="en-US" dirty="0"/>
              <a:t>매개변수의 물체 삭제</a:t>
            </a:r>
            <a:endParaRPr lang="en-US" altLang="ko-KR" dirty="0"/>
          </a:p>
          <a:p>
            <a:pPr lvl="2"/>
            <a:r>
              <a:rPr lang="en-US" altLang="ko-KR" dirty="0"/>
              <a:t>Destroy(float time): </a:t>
            </a:r>
            <a:r>
              <a:rPr lang="ko-KR" altLang="en-US" dirty="0"/>
              <a:t>입력한 매개변수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후에 삭제</a:t>
            </a:r>
            <a:endParaRPr lang="en-US" altLang="ko-KR" dirty="0"/>
          </a:p>
          <a:p>
            <a:pPr lvl="1"/>
            <a:r>
              <a:rPr lang="en-US" altLang="ko-KR" dirty="0" err="1"/>
              <a:t>PlayClipAtPoint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입체적인 사운드 출력</a:t>
            </a:r>
          </a:p>
          <a:p>
            <a:pPr lvl="3"/>
            <a:r>
              <a:rPr lang="ko-KR" altLang="en-US" dirty="0"/>
              <a:t>가까운 곳과 먼 곳에서 나는 소리의 차이 구현</a:t>
            </a:r>
            <a:r>
              <a:rPr lang="en-US" altLang="ko-KR" dirty="0"/>
              <a:t>(</a:t>
            </a:r>
            <a:r>
              <a:rPr lang="ko-KR" altLang="en-US" dirty="0"/>
              <a:t>도플러 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포탄과 장애물의 충돌처리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07AB6-2520-4B89-89FE-1D993EB8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192688" cy="182071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7E9B9-4B69-4CCA-8418-5B66E528A764}"/>
              </a:ext>
            </a:extLst>
          </p:cNvPr>
          <p:cNvSpPr txBox="1"/>
          <p:nvPr/>
        </p:nvSpPr>
        <p:spPr>
          <a:xfrm>
            <a:off x="2901444" y="2228717"/>
            <a:ext cx="313258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충돌에 사용할 사운드 파일 연결</a:t>
            </a:r>
          </a:p>
        </p:txBody>
      </p:sp>
    </p:spTree>
    <p:extLst>
      <p:ext uri="{BB962C8B-B14F-4D97-AF65-F5344CB8AC3E}">
        <p14:creationId xmlns:p14="http://schemas.microsoft.com/office/powerpoint/2010/main" val="206818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일부 장애물만 골라서 제거하도록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인스펙터에서</a:t>
            </a:r>
            <a:r>
              <a:rPr lang="ko-KR" altLang="en-US" dirty="0"/>
              <a:t> 태그 항목의 </a:t>
            </a:r>
            <a:r>
              <a:rPr lang="en-US" altLang="ko-KR" dirty="0"/>
              <a:t>‘Add Tag…’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‘Obstacle’ </a:t>
            </a:r>
            <a:r>
              <a:rPr lang="ko-KR" altLang="en-US" dirty="0"/>
              <a:t>설정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장애물의 태그</a:t>
            </a:r>
            <a:r>
              <a:rPr lang="en-US" altLang="ko-KR" dirty="0"/>
              <a:t>(Tag) </a:t>
            </a:r>
            <a:r>
              <a:rPr lang="ko-KR" altLang="en-US" dirty="0"/>
              <a:t>설정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8897" t="7115" r="55051" b="69600"/>
          <a:stretch/>
        </p:blipFill>
        <p:spPr>
          <a:xfrm>
            <a:off x="930127" y="3423511"/>
            <a:ext cx="2329193" cy="25202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1722215" y="5623675"/>
            <a:ext cx="648072" cy="1860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7719" t="7037" b="81267"/>
          <a:stretch/>
        </p:blipFill>
        <p:spPr>
          <a:xfrm>
            <a:off x="3461866" y="3423510"/>
            <a:ext cx="4278486" cy="12633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모서리가 둥근 직사각형 7"/>
          <p:cNvSpPr/>
          <p:nvPr/>
        </p:nvSpPr>
        <p:spPr>
          <a:xfrm>
            <a:off x="7156265" y="4506713"/>
            <a:ext cx="260312" cy="1769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7"/>
          <p:cNvSpPr/>
          <p:nvPr/>
        </p:nvSpPr>
        <p:spPr>
          <a:xfrm>
            <a:off x="4962575" y="4276054"/>
            <a:ext cx="543112" cy="2306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880" t="7150" r="55055" b="66800"/>
          <a:stretch/>
        </p:blipFill>
        <p:spPr>
          <a:xfrm>
            <a:off x="930127" y="3423510"/>
            <a:ext cx="2329193" cy="28138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13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기반 장애물 제거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340CB7-9005-4EB3-98DE-5540B9C4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4304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3708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2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입자가 세밀한 물질들을 표현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연기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안개 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281BB-2B07-4266-8C88-6464FF48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20562"/>
            <a:ext cx="5184576" cy="36447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587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Particle System</a:t>
            </a:r>
            <a:r>
              <a:rPr lang="ko-KR" altLang="en-US" dirty="0"/>
              <a:t> 설정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explosion_texture.png </a:t>
            </a:r>
            <a:r>
              <a:rPr lang="ko-KR" altLang="en-US" dirty="0"/>
              <a:t>등록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Empty Object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이름은</a:t>
            </a:r>
            <a:r>
              <a:rPr lang="en-US" altLang="ko-KR" dirty="0"/>
              <a:t> ‘</a:t>
            </a:r>
            <a:r>
              <a:rPr lang="en-US" altLang="ko-KR" dirty="0" err="1"/>
              <a:t>explosion_effect</a:t>
            </a:r>
            <a:r>
              <a:rPr lang="en-US" altLang="ko-KR" dirty="0"/>
              <a:t>’</a:t>
            </a:r>
          </a:p>
          <a:p>
            <a:pPr lvl="1"/>
            <a:r>
              <a:rPr lang="en-US" altLang="ko-KR" dirty="0"/>
              <a:t>Particle System</a:t>
            </a:r>
            <a:r>
              <a:rPr lang="ko-KR" altLang="en-US" dirty="0"/>
              <a:t>을 자식으로 등록</a:t>
            </a:r>
            <a:endParaRPr lang="en-US" altLang="ko-KR" dirty="0"/>
          </a:p>
          <a:p>
            <a:pPr lvl="1"/>
            <a:r>
              <a:rPr lang="en-US" altLang="ko-KR" dirty="0"/>
              <a:t>Particle System </a:t>
            </a:r>
            <a:r>
              <a:rPr lang="ko-KR" altLang="en-US" dirty="0"/>
              <a:t>수정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33308"/>
            <a:ext cx="1070248" cy="1070248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658" t="7038" b="31141"/>
          <a:stretch/>
        </p:blipFill>
        <p:spPr>
          <a:xfrm>
            <a:off x="5508104" y="1196752"/>
            <a:ext cx="3445564" cy="53628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모서리가 둥근 직사각형 7"/>
          <p:cNvSpPr/>
          <p:nvPr/>
        </p:nvSpPr>
        <p:spPr>
          <a:xfrm>
            <a:off x="6693184" y="2788768"/>
            <a:ext cx="261069" cy="259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7"/>
          <p:cNvSpPr/>
          <p:nvPr/>
        </p:nvSpPr>
        <p:spPr>
          <a:xfrm>
            <a:off x="6693184" y="3272588"/>
            <a:ext cx="261069" cy="26469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87377" y="4733165"/>
            <a:ext cx="261069" cy="127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7"/>
          <p:cNvSpPr/>
          <p:nvPr/>
        </p:nvSpPr>
        <p:spPr>
          <a:xfrm>
            <a:off x="5548028" y="4989113"/>
            <a:ext cx="547972" cy="2566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7"/>
          <p:cNvSpPr/>
          <p:nvPr/>
        </p:nvSpPr>
        <p:spPr>
          <a:xfrm>
            <a:off x="5548028" y="5877272"/>
            <a:ext cx="1261846" cy="1465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627D14-0B3F-4BE0-8007-3709BF68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233955"/>
            <a:ext cx="4845700" cy="1326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F14A28-5B0A-4FF7-8356-EE8094C1707C}"/>
              </a:ext>
            </a:extLst>
          </p:cNvPr>
          <p:cNvSpPr txBox="1"/>
          <p:nvPr/>
        </p:nvSpPr>
        <p:spPr>
          <a:xfrm>
            <a:off x="6959831" y="2781375"/>
            <a:ext cx="154080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파티클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시스템의 유지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BCA72-842F-4DA3-8FC3-629D0B2BAE80}"/>
              </a:ext>
            </a:extLst>
          </p:cNvPr>
          <p:cNvSpPr txBox="1"/>
          <p:nvPr/>
        </p:nvSpPr>
        <p:spPr>
          <a:xfrm>
            <a:off x="6959831" y="3274130"/>
            <a:ext cx="139974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파티클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각각의 속성</a:t>
            </a:r>
          </a:p>
        </p:txBody>
      </p:sp>
    </p:spTree>
    <p:extLst>
      <p:ext uri="{BB962C8B-B14F-4D97-AF65-F5344CB8AC3E}">
        <p14:creationId xmlns:p14="http://schemas.microsoft.com/office/powerpoint/2010/main" val="252623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</a:t>
            </a:r>
            <a:r>
              <a:rPr lang="en-US" altLang="ko-KR" dirty="0"/>
              <a:t>Material </a:t>
            </a:r>
            <a:r>
              <a:rPr lang="ko-KR" altLang="en-US" dirty="0"/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D9BF8D-4BD8-4EE7-BB81-02067C8F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0" y="1761024"/>
            <a:ext cx="8784978" cy="4318872"/>
          </a:xfrm>
          <a:prstGeom prst="rect">
            <a:avLst/>
          </a:prstGeom>
        </p:spPr>
      </p:pic>
      <p:sp>
        <p:nvSpPr>
          <p:cNvPr id="5" name="모서리가 둥근 직사각형 7"/>
          <p:cNvSpPr/>
          <p:nvPr/>
        </p:nvSpPr>
        <p:spPr>
          <a:xfrm>
            <a:off x="1709530" y="2536466"/>
            <a:ext cx="3244133" cy="246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FFA4F-0004-478C-9854-6DD9E0372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" t="575"/>
          <a:stretch/>
        </p:blipFill>
        <p:spPr>
          <a:xfrm>
            <a:off x="179510" y="1761024"/>
            <a:ext cx="8847301" cy="27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공간 구성 및 탱크 제작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51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Particle System </a:t>
            </a:r>
            <a:r>
              <a:rPr lang="ko-KR" altLang="en-US"/>
              <a:t>마무리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34B22-434E-419D-A11C-8FE81244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완성된 </a:t>
            </a:r>
            <a:r>
              <a:rPr lang="en-US" altLang="ko-KR" dirty="0" err="1"/>
              <a:t>explosion_effect</a:t>
            </a:r>
            <a:r>
              <a:rPr lang="ko-KR" altLang="en-US" dirty="0"/>
              <a:t>는 </a:t>
            </a:r>
            <a:r>
              <a:rPr lang="en-US" altLang="ko-KR" dirty="0"/>
              <a:t>Prefab</a:t>
            </a:r>
            <a:r>
              <a:rPr lang="ko-KR" altLang="en-US" dirty="0"/>
              <a:t>으로 저장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7982" t="51645" r="1051" b="21696"/>
          <a:stretch/>
        </p:blipFill>
        <p:spPr>
          <a:xfrm>
            <a:off x="1596883" y="1301261"/>
            <a:ext cx="5950234" cy="425547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7"/>
          <p:cNvSpPr/>
          <p:nvPr/>
        </p:nvSpPr>
        <p:spPr>
          <a:xfrm>
            <a:off x="3792771" y="1987826"/>
            <a:ext cx="1327869" cy="2226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30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F5D5C-CACE-4C45-AB30-2EFE2921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37893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60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</a:t>
            </a:r>
            <a:r>
              <a:rPr lang="en-US" altLang="ko-KR" dirty="0"/>
              <a:t> </a:t>
            </a:r>
            <a:r>
              <a:rPr lang="ko-KR" altLang="en-US" dirty="0"/>
              <a:t>구현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49" r="53947" b="46335"/>
          <a:stretch/>
        </p:blipFill>
        <p:spPr>
          <a:xfrm>
            <a:off x="179511" y="1372736"/>
            <a:ext cx="8784978" cy="496978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354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적군의 등장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6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아군 탱크를 복제</a:t>
            </a:r>
            <a:r>
              <a:rPr lang="en-US" altLang="ko-KR" dirty="0"/>
              <a:t>(Ctrl + D)</a:t>
            </a:r>
          </a:p>
          <a:p>
            <a:pPr lvl="1"/>
            <a:r>
              <a:rPr lang="ko-KR" altLang="en-US" dirty="0"/>
              <a:t>이름을</a:t>
            </a:r>
            <a:r>
              <a:rPr lang="en-US" altLang="ko-KR" dirty="0"/>
              <a:t> ‘enemy’</a:t>
            </a:r>
            <a:r>
              <a:rPr lang="ko-KR" altLang="en-US" dirty="0"/>
              <a:t>로 변경하고 적당한 곳으로 이동</a:t>
            </a:r>
            <a:endParaRPr lang="en-US" altLang="ko-KR" dirty="0"/>
          </a:p>
          <a:p>
            <a:pPr lvl="1"/>
            <a:r>
              <a:rPr lang="ko-KR" altLang="en-US" dirty="0"/>
              <a:t>적군 탱크의 </a:t>
            </a:r>
            <a:r>
              <a:rPr lang="en-US" altLang="ko-KR" dirty="0"/>
              <a:t>spawn point </a:t>
            </a:r>
            <a:r>
              <a:rPr lang="ko-KR" altLang="en-US" dirty="0"/>
              <a:t>이름을 변경</a:t>
            </a:r>
            <a:endParaRPr lang="en-US" altLang="ko-KR" dirty="0"/>
          </a:p>
          <a:p>
            <a:pPr lvl="2"/>
            <a:r>
              <a:rPr lang="ko-KR" altLang="en-US" dirty="0"/>
              <a:t>적군 탱크에도 아군 탱크와 같은 스크립트가 적용되어 있음</a:t>
            </a:r>
            <a:endParaRPr lang="en-US" altLang="ko-KR" dirty="0"/>
          </a:p>
          <a:p>
            <a:pPr lvl="3"/>
            <a:r>
              <a:rPr lang="en-US" altLang="ko-KR" dirty="0"/>
              <a:t>Find(“</a:t>
            </a:r>
            <a:r>
              <a:rPr lang="en-US" altLang="ko-KR" dirty="0" err="1"/>
              <a:t>sp_bullet</a:t>
            </a:r>
            <a:r>
              <a:rPr lang="en-US" altLang="ko-KR" dirty="0"/>
              <a:t>”);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이 코드가 문제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Find()</a:t>
            </a:r>
            <a:r>
              <a:rPr lang="ko-KR" altLang="en-US" dirty="0">
                <a:sym typeface="Wingdings" panose="05000000000000000000" pitchFamily="2" charset="2"/>
              </a:rPr>
              <a:t>는 가장 최근에 생성된 순서대로 물체를 찾음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적군 탱크에 아군 탱크와 다른 색깔 부여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적군 탱크는 스스로 움직여야 하므로 이동 스크립트 삭제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만들기</a:t>
            </a:r>
          </a:p>
        </p:txBody>
      </p:sp>
    </p:spTree>
    <p:extLst>
      <p:ext uri="{BB962C8B-B14F-4D97-AF65-F5344CB8AC3E}">
        <p14:creationId xmlns:p14="http://schemas.microsoft.com/office/powerpoint/2010/main" val="207581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생성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7" r="53937" b="46647"/>
          <a:stretch/>
        </p:blipFill>
        <p:spPr>
          <a:xfrm>
            <a:off x="179512" y="1373269"/>
            <a:ext cx="8784976" cy="49687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431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아군 주시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스크립트를 적군 탱크의 </a:t>
            </a:r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ko-KR" altLang="en-US" dirty="0"/>
              <a:t>탱크 자체가 회전하는 것이 아니라 </a:t>
            </a:r>
            <a:r>
              <a:rPr lang="ko-KR" altLang="en-US" dirty="0" err="1"/>
              <a:t>포탑만</a:t>
            </a:r>
            <a:r>
              <a:rPr lang="ko-KR" altLang="en-US" dirty="0"/>
              <a:t> 회전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SerializeField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바로 다음의 </a:t>
            </a:r>
            <a:r>
              <a:rPr lang="en-US" altLang="ko-KR" dirty="0"/>
              <a:t>private </a:t>
            </a:r>
            <a:r>
              <a:rPr lang="ko-KR" altLang="en-US" dirty="0"/>
              <a:t>변수를 </a:t>
            </a:r>
            <a:r>
              <a:rPr lang="ko-KR" altLang="en-US" dirty="0" err="1"/>
              <a:t>인스펙터에</a:t>
            </a:r>
            <a:r>
              <a:rPr lang="ko-KR" altLang="en-US" dirty="0"/>
              <a:t> 보이게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E4793-F338-42F7-BE47-EB256164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25909"/>
            <a:ext cx="4968552" cy="399517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F6E0D-1C77-4121-B809-002663DBEA84}"/>
              </a:ext>
            </a:extLst>
          </p:cNvPr>
          <p:cNvSpPr txBox="1"/>
          <p:nvPr/>
        </p:nvSpPr>
        <p:spPr>
          <a:xfrm>
            <a:off x="5940152" y="3704460"/>
            <a:ext cx="205056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적군이 항상 아군 탱크를 주시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7F214-37E9-47E8-BF6C-A51F37CA7EAD}"/>
              </a:ext>
            </a:extLst>
          </p:cNvPr>
          <p:cNvSpPr txBox="1"/>
          <p:nvPr/>
        </p:nvSpPr>
        <p:spPr>
          <a:xfrm>
            <a:off x="7122665" y="866668"/>
            <a:ext cx="1774845" cy="82266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아군 탱크</a:t>
            </a:r>
            <a:endParaRPr lang="en-US" altLang="ko-KR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적군 탱크의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spawn point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5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발포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 hit</a:t>
            </a:r>
          </a:p>
          <a:p>
            <a:pPr lvl="1"/>
            <a:r>
              <a:rPr lang="ko-KR" altLang="en-US" dirty="0"/>
              <a:t>반직선에 부딪힌 물체에 대한 정보 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적군의 탐색 방향이 </a:t>
            </a:r>
            <a:r>
              <a:rPr lang="ko-KR" altLang="en-US" dirty="0" err="1"/>
              <a:t>포탑</a:t>
            </a:r>
            <a:r>
              <a:rPr lang="ko-KR" altLang="en-US" dirty="0"/>
              <a:t> 정면이 아닌 화면상의 정면</a:t>
            </a:r>
            <a:r>
              <a:rPr lang="en-US" altLang="ko-KR" dirty="0"/>
              <a:t>(Z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적군의 포탄이 쉴 새 없이 발사되고 키를 떼도 멈추지 않음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E7F5CF-F2DF-49B6-8FA7-230CFAA0B48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90" y="1020714"/>
            <a:ext cx="8601020" cy="2408286"/>
            <a:chOff x="209564" y="1268760"/>
            <a:chExt cx="8724872" cy="2442964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A34DA2-4B89-471D-875B-06E397A6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64" y="1268760"/>
              <a:ext cx="8724872" cy="244296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DA47C17-4A26-450F-A7B6-F346B7C00B67}"/>
                </a:ext>
              </a:extLst>
            </p:cNvPr>
            <p:cNvSpPr/>
            <p:nvPr/>
          </p:nvSpPr>
          <p:spPr>
            <a:xfrm>
              <a:off x="7020272" y="3085106"/>
              <a:ext cx="1718211" cy="1998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D40474-61F8-48B5-946F-68EB05604178}"/>
                </a:ext>
              </a:extLst>
            </p:cNvPr>
            <p:cNvSpPr txBox="1"/>
            <p:nvPr/>
          </p:nvSpPr>
          <p:spPr>
            <a:xfrm>
              <a:off x="7406023" y="2826157"/>
              <a:ext cx="946708" cy="2653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회전 초기값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A68684-B60B-41A0-9B2F-8C9885F3F6A7}"/>
              </a:ext>
            </a:extLst>
          </p:cNvPr>
          <p:cNvSpPr txBox="1"/>
          <p:nvPr/>
        </p:nvSpPr>
        <p:spPr>
          <a:xfrm>
            <a:off x="2797702" y="2334627"/>
            <a:ext cx="121539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시작점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51B1-4F69-4DD0-B498-5BFB836F1EC7}"/>
              </a:ext>
            </a:extLst>
          </p:cNvPr>
          <p:cNvSpPr txBox="1"/>
          <p:nvPr/>
        </p:nvSpPr>
        <p:spPr>
          <a:xfrm>
            <a:off x="4427984" y="2334627"/>
            <a:ext cx="10743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방향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31680-9BD8-48B4-BF0F-B9E3DB3C413C}"/>
              </a:ext>
            </a:extLst>
          </p:cNvPr>
          <p:cNvSpPr txBox="1"/>
          <p:nvPr/>
        </p:nvSpPr>
        <p:spPr>
          <a:xfrm>
            <a:off x="5580112" y="2335546"/>
            <a:ext cx="10743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길이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EEEA-458B-4A2E-ADEF-54E5D8DA88E2}"/>
              </a:ext>
            </a:extLst>
          </p:cNvPr>
          <p:cNvSpPr txBox="1"/>
          <p:nvPr/>
        </p:nvSpPr>
        <p:spPr>
          <a:xfrm>
            <a:off x="1491558" y="2036995"/>
            <a:ext cx="364875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(Ray)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을 쏴서 부딪힌 물체가 있을 경우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true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15031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Global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전체 공간에 공통으로 적용되는 좌표계</a:t>
            </a:r>
            <a:endParaRPr lang="en-US" altLang="ko-KR" sz="2000" dirty="0"/>
          </a:p>
          <a:p>
            <a:pPr lvl="3"/>
            <a:endParaRPr lang="ko-KR" altLang="en-US" sz="1600" dirty="0"/>
          </a:p>
          <a:p>
            <a:r>
              <a:rPr lang="en-US" altLang="ko-KR" sz="2400" dirty="0"/>
              <a:t>Local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오브젝트를 기준으로 한 좌표계</a:t>
            </a:r>
            <a:endParaRPr lang="en-US" altLang="ko-KR" sz="2000" dirty="0"/>
          </a:p>
          <a:p>
            <a:pPr lvl="1"/>
            <a:r>
              <a:rPr lang="ko-KR" altLang="en-US" sz="2000" dirty="0"/>
              <a:t>오브젝트 이동 및 회전 등에 사용됨</a:t>
            </a:r>
            <a:endParaRPr lang="en-US" altLang="ko-KR" sz="2000" dirty="0"/>
          </a:p>
          <a:p>
            <a:pPr lvl="2"/>
            <a:r>
              <a:rPr lang="ko-KR" altLang="en-US" sz="1800" dirty="0"/>
              <a:t>오브젝트를 중심으로 </a:t>
            </a:r>
            <a:r>
              <a:rPr lang="ko-KR" altLang="en-US" sz="1800" dirty="0" err="1"/>
              <a:t>전후좌우를</a:t>
            </a:r>
            <a:r>
              <a:rPr lang="ko-KR" altLang="en-US" sz="1800" dirty="0"/>
              <a:t> 결정</a:t>
            </a:r>
            <a:endParaRPr lang="en-US" altLang="ko-KR" sz="1800" dirty="0"/>
          </a:p>
          <a:p>
            <a:pPr lvl="1"/>
            <a:r>
              <a:rPr lang="ko-KR" altLang="en-US" sz="2000" dirty="0"/>
              <a:t>오브젝트가 회전하면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좌표와 달리 좌표축의 방향이 바뀜</a:t>
            </a:r>
            <a:endParaRPr lang="en-US" altLang="ko-KR" sz="2000" dirty="0"/>
          </a:p>
          <a:p>
            <a:pPr lvl="3"/>
            <a:endParaRPr lang="en-US" altLang="ko-KR" sz="1600" dirty="0"/>
          </a:p>
          <a:p>
            <a:r>
              <a:rPr lang="en-US" altLang="ko-KR" sz="2400" dirty="0" err="1"/>
              <a:t>Raycast</a:t>
            </a:r>
            <a:r>
              <a:rPr lang="en-US" altLang="ko-KR" sz="2400" dirty="0"/>
              <a:t>(): </a:t>
            </a:r>
            <a:r>
              <a:rPr lang="ko-KR" altLang="en-US" sz="2400" dirty="0"/>
              <a:t>글로벌 좌표계를 사용</a:t>
            </a:r>
            <a:endParaRPr lang="en-US" altLang="ko-KR" sz="2400" dirty="0"/>
          </a:p>
          <a:p>
            <a:pPr lvl="1"/>
            <a:r>
              <a:rPr lang="en-US" altLang="ko-KR" sz="2000" dirty="0"/>
              <a:t>Local </a:t>
            </a:r>
            <a:r>
              <a:rPr lang="ko-KR" altLang="en-US" sz="2000" dirty="0"/>
              <a:t>방향을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좌표에서의 방향으로 변환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transform.TransformDirection</a:t>
            </a:r>
            <a:r>
              <a:rPr lang="en-US" altLang="ko-KR" sz="1600" dirty="0"/>
              <a:t>(Vector3);</a:t>
            </a:r>
            <a:endParaRPr lang="ko-KR" altLang="en-US" sz="1600" dirty="0"/>
          </a:p>
          <a:p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vs. Local </a:t>
            </a:r>
            <a:r>
              <a:rPr lang="ko-KR" altLang="en-US" dirty="0"/>
              <a:t>좌표계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37A86-4942-483C-AC85-4E8B5D9E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877272"/>
            <a:ext cx="7525777" cy="33724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3445763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적군의 포탄이 멈추지 않는 이유</a:t>
            </a:r>
            <a:endParaRPr lang="en-US" altLang="ko-KR" dirty="0"/>
          </a:p>
          <a:p>
            <a:pPr lvl="1"/>
            <a:r>
              <a:rPr lang="en-US" altLang="ko-KR" dirty="0" err="1"/>
              <a:t>RayCast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en-US" altLang="ko-KR" dirty="0"/>
              <a:t>barrel </a:t>
            </a:r>
            <a:r>
              <a:rPr lang="ko-KR" altLang="en-US" dirty="0"/>
              <a:t>바로 앞에서 날아가고 있는 포탄을 감지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‘Tank’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1"/>
            <a:r>
              <a:rPr lang="ko-KR" altLang="en-US" dirty="0"/>
              <a:t>아군 탱크의 </a:t>
            </a:r>
            <a:r>
              <a:rPr lang="en-US" altLang="ko-KR" dirty="0"/>
              <a:t>body, turret, barrel</a:t>
            </a:r>
            <a:r>
              <a:rPr lang="ko-KR" altLang="en-US" dirty="0"/>
              <a:t>에 할당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탐지 정보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38B70-B510-4B4B-81FF-859AD134A843}"/>
              </a:ext>
            </a:extLst>
          </p:cNvPr>
          <p:cNvGrpSpPr/>
          <p:nvPr/>
        </p:nvGrpSpPr>
        <p:grpSpPr>
          <a:xfrm>
            <a:off x="179512" y="4031727"/>
            <a:ext cx="8784976" cy="2054720"/>
            <a:chOff x="179512" y="4031727"/>
            <a:chExt cx="8784976" cy="20547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F50E34-F36A-44BF-8D66-8993F9D5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031727"/>
              <a:ext cx="8784976" cy="205472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899868" y="5021842"/>
              <a:ext cx="2955721" cy="1983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1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물체 배치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06245"/>
              </p:ext>
            </p:extLst>
          </p:nvPr>
        </p:nvGraphicFramePr>
        <p:xfrm>
          <a:off x="1094400" y="1628800"/>
          <a:ext cx="6152769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-0.5,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6, 1, 6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Cube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body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1.5, 1, 4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turret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0, 0.75, 0.6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Cylinder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barrel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0, 1.1, 2.6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0.3, 1.5, 0.3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Material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mat_floor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Main Color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튀는 색으로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3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64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사격 지연시간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B85A3-B13C-44B5-ACBA-4B4FFA57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02026"/>
            <a:ext cx="8784976" cy="56673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4109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transform.RotateAround</a:t>
            </a:r>
            <a:r>
              <a:rPr lang="en-US" altLang="ko-KR" dirty="0"/>
              <a:t>(&lt;</a:t>
            </a:r>
            <a:r>
              <a:rPr lang="ko-KR" altLang="en-US" dirty="0"/>
              <a:t>중심점</a:t>
            </a:r>
            <a:r>
              <a:rPr lang="en-US" altLang="ko-KR" dirty="0"/>
              <a:t>&gt;, &lt;</a:t>
            </a:r>
            <a:r>
              <a:rPr lang="ko-KR" altLang="en-US" dirty="0"/>
              <a:t>회전축</a:t>
            </a:r>
            <a:r>
              <a:rPr lang="en-US" altLang="ko-KR" dirty="0"/>
              <a:t>&gt;, &lt;</a:t>
            </a:r>
            <a:r>
              <a:rPr lang="ko-KR" altLang="en-US" dirty="0"/>
              <a:t>회전각도</a:t>
            </a:r>
            <a:r>
              <a:rPr lang="en-US" altLang="ko-KR" dirty="0"/>
              <a:t>/</a:t>
            </a:r>
            <a:r>
              <a:rPr lang="ko-KR" altLang="en-US" dirty="0"/>
              <a:t>초</a:t>
            </a:r>
            <a:r>
              <a:rPr lang="en-US" altLang="ko-KR" dirty="0"/>
              <a:t>&gt;);</a:t>
            </a:r>
          </a:p>
          <a:p>
            <a:pPr lvl="1"/>
            <a:r>
              <a:rPr lang="ko-KR" altLang="en-US" dirty="0"/>
              <a:t>자신의 위치와 중심점 간의 거리를 반지름으로 회전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움직이기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997B3-7A87-4C63-B8B8-A6AF7C1C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66354"/>
            <a:ext cx="8784976" cy="263871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27802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/>
              <a:t>인칭 시점 </a:t>
            </a:r>
            <a:r>
              <a:rPr lang="ko-KR" altLang="en-US" dirty="0"/>
              <a:t>카메라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smooth_follow.cs</a:t>
            </a:r>
            <a:endParaRPr lang="en-US" altLang="ko-KR" dirty="0"/>
          </a:p>
          <a:p>
            <a:pPr lvl="1"/>
            <a:r>
              <a:rPr lang="en-US" altLang="ko-KR" dirty="0"/>
              <a:t>target: </a:t>
            </a:r>
            <a:r>
              <a:rPr lang="ko-KR" altLang="en-US" dirty="0"/>
              <a:t>아군 탱크로 지정</a:t>
            </a:r>
            <a:endParaRPr lang="en-US" altLang="ko-KR" dirty="0"/>
          </a:p>
          <a:p>
            <a:pPr lvl="1"/>
            <a:r>
              <a:rPr lang="en-US" altLang="ko-KR" dirty="0"/>
              <a:t>target</a:t>
            </a:r>
            <a:r>
              <a:rPr lang="ko-KR" altLang="en-US" dirty="0"/>
              <a:t>의 후방에서 부드럽게 따라다니는 카메라 움직임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200" r="53937" b="3918"/>
          <a:stretch/>
        </p:blipFill>
        <p:spPr>
          <a:xfrm>
            <a:off x="899592" y="2780928"/>
            <a:ext cx="7039622" cy="3600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5352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현재 아군 탱크의 포탄은 장애물만 폭파</a:t>
            </a:r>
            <a:endParaRPr lang="en-US" altLang="ko-KR" dirty="0"/>
          </a:p>
          <a:p>
            <a:pPr lvl="1"/>
            <a:r>
              <a:rPr lang="en-US" altLang="ko-KR" dirty="0"/>
              <a:t>‘Enemy’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2"/>
            <a:r>
              <a:rPr lang="ko-KR" altLang="en-US" dirty="0"/>
              <a:t>적군 탱크</a:t>
            </a:r>
            <a:r>
              <a:rPr lang="en-US" altLang="ko-KR" dirty="0"/>
              <a:t>(</a:t>
            </a:r>
            <a:r>
              <a:rPr lang="ko-KR" altLang="en-US" dirty="0"/>
              <a:t>몸통</a:t>
            </a:r>
            <a:r>
              <a:rPr lang="en-US" altLang="ko-KR" dirty="0"/>
              <a:t>, </a:t>
            </a:r>
            <a:r>
              <a:rPr lang="ko-KR" altLang="en-US" dirty="0"/>
              <a:t>포대 등</a:t>
            </a:r>
            <a:r>
              <a:rPr lang="en-US" altLang="ko-KR" dirty="0"/>
              <a:t>)</a:t>
            </a:r>
            <a:r>
              <a:rPr lang="ko-KR" altLang="en-US" dirty="0"/>
              <a:t>에 부여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탱크와 </a:t>
            </a:r>
            <a:r>
              <a:rPr lang="ko-KR" altLang="en-US" dirty="0" err="1"/>
              <a:t>포격전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9AF17-FEFC-4592-B7AF-8D2A11E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12" y="2924944"/>
            <a:ext cx="7673036" cy="276795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965B6-753F-4919-8AB7-7E23F7125646}"/>
              </a:ext>
            </a:extLst>
          </p:cNvPr>
          <p:cNvSpPr txBox="1"/>
          <p:nvPr/>
        </p:nvSpPr>
        <p:spPr>
          <a:xfrm>
            <a:off x="1594366" y="4996416"/>
            <a:ext cx="141096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//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이후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4379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B6AFF-35AC-467D-9707-24A7C0BB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탱크의 추적 움직임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BD306-7A8E-4614-92FA-7AD9704B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지정된 경로 사이를 자연스럽게 움직이는 기능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[Window] </a:t>
            </a:r>
            <a:r>
              <a:rPr lang="en-US" altLang="ko-KR" dirty="0">
                <a:sym typeface="Wingdings" panose="05000000000000000000" pitchFamily="2" charset="2"/>
              </a:rPr>
              <a:t> [AI]  [Navigation]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FCABF-E7DA-4E9B-B946-E749A93606B7}"/>
              </a:ext>
            </a:extLst>
          </p:cNvPr>
          <p:cNvSpPr txBox="1"/>
          <p:nvPr/>
        </p:nvSpPr>
        <p:spPr>
          <a:xfrm>
            <a:off x="1012985" y="5714760"/>
            <a:ext cx="217078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물체별로 지정될 움직임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71D5-8486-4803-83FB-6FD89CBC06B9}"/>
              </a:ext>
            </a:extLst>
          </p:cNvPr>
          <p:cNvSpPr txBox="1"/>
          <p:nvPr/>
        </p:nvSpPr>
        <p:spPr>
          <a:xfrm>
            <a:off x="104082" y="5904939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다가갈 수 있는 최대 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59234-2DA8-46D1-B439-8A74D104BB9A}"/>
              </a:ext>
            </a:extLst>
          </p:cNvPr>
          <p:cNvSpPr txBox="1"/>
          <p:nvPr/>
        </p:nvSpPr>
        <p:spPr>
          <a:xfrm>
            <a:off x="104082" y="6108265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다가갈 수 있는 최대 높이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3BEB1-C972-40A5-AD55-E7916F9ED2AC}"/>
              </a:ext>
            </a:extLst>
          </p:cNvPr>
          <p:cNvSpPr txBox="1"/>
          <p:nvPr/>
        </p:nvSpPr>
        <p:spPr>
          <a:xfrm>
            <a:off x="257971" y="6301981"/>
            <a:ext cx="292580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타고 넘어갈 수 있는 장애물의 최대 높이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A08C4-54DB-4312-9A89-7A2C6BDB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72" y="3171313"/>
            <a:ext cx="5852724" cy="3561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52D0F-0E02-44F0-A84E-2FCD2CC2E948}"/>
              </a:ext>
            </a:extLst>
          </p:cNvPr>
          <p:cNvSpPr txBox="1"/>
          <p:nvPr/>
        </p:nvSpPr>
        <p:spPr>
          <a:xfrm>
            <a:off x="966498" y="6498463"/>
            <a:ext cx="221727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올라갈 수 있는 최대 경사각도</a:t>
            </a:r>
          </a:p>
        </p:txBody>
      </p:sp>
    </p:spTree>
    <p:extLst>
      <p:ext uri="{BB962C8B-B14F-4D97-AF65-F5344CB8AC3E}">
        <p14:creationId xmlns:p14="http://schemas.microsoft.com/office/powerpoint/2010/main" val="198893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7FE72-3D28-4937-907B-6E39A8C8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구체적인 설정들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44CAD-149C-4D85-8BC9-B057B9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Areas</a:t>
            </a:r>
            <a:r>
              <a:rPr lang="ko-KR" altLang="en-US" dirty="0"/>
              <a:t>와 </a:t>
            </a:r>
            <a:r>
              <a:rPr lang="en-US" altLang="ko-KR" dirty="0"/>
              <a:t>Cost</a:t>
            </a:r>
          </a:p>
          <a:p>
            <a:pPr lvl="1"/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지역을 지나가는 데 필요한 비용</a:t>
            </a:r>
            <a:endParaRPr lang="en-US" altLang="ko-KR" dirty="0"/>
          </a:p>
          <a:p>
            <a:pPr lvl="2"/>
            <a:r>
              <a:rPr lang="ko-KR" altLang="en-US" dirty="0"/>
              <a:t>같은 거리라 하더라도 </a:t>
            </a:r>
            <a:r>
              <a:rPr lang="en-US" altLang="ko-KR" dirty="0"/>
              <a:t>Cost</a:t>
            </a:r>
            <a:r>
              <a:rPr lang="ko-KR" altLang="en-US" dirty="0"/>
              <a:t>가 높게 설정된 지역이 있으면 해당 경로는 피해서 </a:t>
            </a:r>
            <a:r>
              <a:rPr lang="ko-KR" altLang="en-US" dirty="0" err="1"/>
              <a:t>지나감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Navigation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</a:p>
          <a:p>
            <a:pPr lvl="1"/>
            <a:r>
              <a:rPr lang="ko-KR" altLang="en-US" dirty="0"/>
              <a:t>현재 선택된 물체를 기반으로 경로 탐색할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951EB-B8AE-4151-AF3F-16ADB75C5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0033"/>
          <a:stretch/>
        </p:blipFill>
        <p:spPr>
          <a:xfrm>
            <a:off x="3617812" y="1556792"/>
            <a:ext cx="5440092" cy="1279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330BE-3A09-4219-A720-F0555168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12" y="3901700"/>
            <a:ext cx="5440091" cy="18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DD37-5B19-4EFA-9B0B-708F2B78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6A6D1-DCEB-47C7-910A-6D934E36A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35F6-2688-4A3D-9B7D-FD3ABCB5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32" y="1340769"/>
            <a:ext cx="7339136" cy="50337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2D8AFA-D808-422F-8C42-4FE7227CD7F5}"/>
              </a:ext>
            </a:extLst>
          </p:cNvPr>
          <p:cNvSpPr/>
          <p:nvPr/>
        </p:nvSpPr>
        <p:spPr>
          <a:xfrm>
            <a:off x="6933537" y="6130456"/>
            <a:ext cx="1296063" cy="22263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0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D456-74E0-44AE-A6E0-B961EB0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설정된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F0BAE-8AF4-4A4D-8BD7-02E43E51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BBD01-ECA7-4ED0-A1FB-7DBF373E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2" y="1363108"/>
            <a:ext cx="8920114" cy="49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7CE4-3A18-45BF-82BC-6CC5773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r>
              <a:rPr lang="ko-KR" altLang="en-US" dirty="0"/>
              <a:t>에 경로 탐색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08B56-9BF5-42EB-807E-2A17DA62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Nav Mesh Agent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[Navigation]  [Nav Mesh Agent]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2EB9E-B21E-4887-B910-29A7351DE095}"/>
              </a:ext>
            </a:extLst>
          </p:cNvPr>
          <p:cNvSpPr txBox="1"/>
          <p:nvPr/>
        </p:nvSpPr>
        <p:spPr>
          <a:xfrm>
            <a:off x="2077670" y="2524701"/>
            <a:ext cx="24897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2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NavMesh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 설정했던 움직임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DF40B-9A77-4D6D-885D-4D21F818838A}"/>
              </a:ext>
            </a:extLst>
          </p:cNvPr>
          <p:cNvSpPr txBox="1"/>
          <p:nvPr/>
        </p:nvSpPr>
        <p:spPr>
          <a:xfrm>
            <a:off x="3715228" y="3290500"/>
            <a:ext cx="84670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최대 속도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EC39E-6F71-4656-BF31-0B24AF957322}"/>
              </a:ext>
            </a:extLst>
          </p:cNvPr>
          <p:cNvSpPr txBox="1"/>
          <p:nvPr/>
        </p:nvSpPr>
        <p:spPr>
          <a:xfrm>
            <a:off x="3368756" y="3540122"/>
            <a:ext cx="120097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최대 회전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5C48F-C41A-432D-9B2B-732AC22452DF}"/>
              </a:ext>
            </a:extLst>
          </p:cNvPr>
          <p:cNvSpPr txBox="1"/>
          <p:nvPr/>
        </p:nvSpPr>
        <p:spPr>
          <a:xfrm>
            <a:off x="3928515" y="3765891"/>
            <a:ext cx="64633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가속력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AA371-477B-458A-822C-B7E463D29A5E}"/>
              </a:ext>
            </a:extLst>
          </p:cNvPr>
          <p:cNvSpPr txBox="1"/>
          <p:nvPr/>
        </p:nvSpPr>
        <p:spPr>
          <a:xfrm>
            <a:off x="1434244" y="3992942"/>
            <a:ext cx="314060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얼마나 가까워지면 멈출 것인가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ACDB8-0281-44BC-8754-37714A1ABDCB}"/>
              </a:ext>
            </a:extLst>
          </p:cNvPr>
          <p:cNvSpPr txBox="1"/>
          <p:nvPr/>
        </p:nvSpPr>
        <p:spPr>
          <a:xfrm>
            <a:off x="1333388" y="4218711"/>
            <a:ext cx="32335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가까워 질 때 서서히 멈출 것인가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3978F-7012-40DC-8288-8BE21E6EE4CE}"/>
              </a:ext>
            </a:extLst>
          </p:cNvPr>
          <p:cNvSpPr txBox="1"/>
          <p:nvPr/>
        </p:nvSpPr>
        <p:spPr>
          <a:xfrm>
            <a:off x="1995428" y="4774643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F0566-69B4-4181-8E03-53F1D25C72C4}"/>
              </a:ext>
            </a:extLst>
          </p:cNvPr>
          <p:cNvSpPr txBox="1"/>
          <p:nvPr/>
        </p:nvSpPr>
        <p:spPr>
          <a:xfrm>
            <a:off x="1995428" y="5009645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높이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79282-EC28-4E91-9240-EA650F814754}"/>
              </a:ext>
            </a:extLst>
          </p:cNvPr>
          <p:cNvSpPr txBox="1"/>
          <p:nvPr/>
        </p:nvSpPr>
        <p:spPr>
          <a:xfrm>
            <a:off x="143960" y="5241110"/>
            <a:ext cx="44230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피하는 움직임 수준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None: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피하지 않고 충돌 검사만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21BAF-102E-4D54-BD81-95190CB7BE5B}"/>
              </a:ext>
            </a:extLst>
          </p:cNvPr>
          <p:cNvSpPr txBox="1"/>
          <p:nvPr/>
        </p:nvSpPr>
        <p:spPr>
          <a:xfrm>
            <a:off x="311989" y="5466879"/>
            <a:ext cx="4249945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현재 물체보다 낮은 우선순위 값을 가진 물체는 피하지 않음</a:t>
            </a:r>
            <a:endParaRPr lang="en-US" altLang="ko-KR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0: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가장 높은 우선순위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99: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가장 낮은 우선순위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2AADF-5A9B-4F07-849A-9CE3F94A40EF}"/>
              </a:ext>
            </a:extLst>
          </p:cNvPr>
          <p:cNvSpPr txBox="1"/>
          <p:nvPr/>
        </p:nvSpPr>
        <p:spPr>
          <a:xfrm>
            <a:off x="258930" y="6032044"/>
            <a:ext cx="431079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연결되지 않은 </a:t>
            </a:r>
            <a:r>
              <a:rPr lang="ko-KR" altLang="en-US" sz="12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지역간에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자동으로 경로탐색을 진행할 것인가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D62DC-F36A-4C32-AE16-90DCC84AA951}"/>
              </a:ext>
            </a:extLst>
          </p:cNvPr>
          <p:cNvSpPr txBox="1"/>
          <p:nvPr/>
        </p:nvSpPr>
        <p:spPr>
          <a:xfrm>
            <a:off x="319845" y="6267046"/>
            <a:ext cx="42498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막다른 길에 도착했을 때 목적지에 가까운 다른 경로 탐색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FB2B3-D070-4504-90C8-65C019CDEA2A}"/>
              </a:ext>
            </a:extLst>
          </p:cNvPr>
          <p:cNvSpPr txBox="1"/>
          <p:nvPr/>
        </p:nvSpPr>
        <p:spPr>
          <a:xfrm>
            <a:off x="2305965" y="6506272"/>
            <a:ext cx="226376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현재 물체가 갈 수 있는 지역들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AF7420-120F-4198-B1BF-60E61B49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40" y="2321782"/>
            <a:ext cx="3633829" cy="44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53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03A07-A702-439B-8234-306C9613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 </a:t>
            </a:r>
            <a:r>
              <a:rPr lang="ko-KR" altLang="en-US" dirty="0"/>
              <a:t>움직임 코드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6109E-9B2A-4504-A0C3-A4AE5062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2501C-3A02-47EE-8BB2-5A6B464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4" y="1268760"/>
            <a:ext cx="8339552" cy="5177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6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배치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128" r="46850" b="46561"/>
          <a:stretch/>
        </p:blipFill>
        <p:spPr>
          <a:xfrm>
            <a:off x="212265" y="1720804"/>
            <a:ext cx="8719469" cy="42736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93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84F7-A43D-4070-99E5-9D071A6E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난이도 조절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238DC-3A4E-419A-923A-A6D5FE592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857E7-835E-4999-BB02-A1D1D5F1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1277169"/>
            <a:ext cx="4176466" cy="51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97DB7-85DB-4E9F-B81E-461D7B9E1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기타 등등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9769A35-2D4D-475F-BF5F-5715E3D5D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58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아군</a:t>
            </a:r>
            <a:r>
              <a:rPr lang="en-US" altLang="ko-KR" dirty="0"/>
              <a:t> </a:t>
            </a:r>
            <a:r>
              <a:rPr lang="ko-KR" altLang="en-US" dirty="0"/>
              <a:t>탱크에 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static</a:t>
            </a:r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자체에 속한 변수</a:t>
            </a:r>
            <a:r>
              <a:rPr lang="en-US" altLang="ko-KR" dirty="0"/>
              <a:t>: </a:t>
            </a:r>
            <a:r>
              <a:rPr lang="ko-KR" altLang="en-US" dirty="0"/>
              <a:t>클래스에서 파생된 객체변수에는 없음</a:t>
            </a:r>
            <a:endParaRPr lang="en-US" altLang="ko-KR" dirty="0"/>
          </a:p>
          <a:p>
            <a:pPr lvl="3"/>
            <a:r>
              <a:rPr lang="ko-KR" altLang="en-US" dirty="0"/>
              <a:t>클래스 객체변수와 상관없이 같은 값을 유지</a:t>
            </a:r>
            <a:endParaRPr lang="en-US" altLang="ko-KR" dirty="0"/>
          </a:p>
          <a:p>
            <a:pPr lvl="2"/>
            <a:r>
              <a:rPr lang="ko-KR" altLang="en-US" dirty="0"/>
              <a:t>게임 자체내에서 공유되는 </a:t>
            </a:r>
            <a:r>
              <a:rPr lang="ko-KR" altLang="en-US" dirty="0" err="1"/>
              <a:t>변수값을</a:t>
            </a:r>
            <a:r>
              <a:rPr lang="ko-KR" altLang="en-US" dirty="0"/>
              <a:t> 유지하고 싶을 때 사용</a:t>
            </a:r>
            <a:endParaRPr lang="en-US" altLang="ko-KR" dirty="0"/>
          </a:p>
          <a:p>
            <a:pPr lvl="1"/>
            <a:r>
              <a:rPr lang="en-US" altLang="ko-KR" dirty="0" err="1"/>
              <a:t>OnGUI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화면에 메시지나 이미지</a:t>
            </a:r>
            <a:r>
              <a:rPr lang="en-US" altLang="ko-KR" dirty="0"/>
              <a:t>, </a:t>
            </a:r>
            <a:r>
              <a:rPr lang="ko-KR" altLang="en-US" dirty="0"/>
              <a:t>버튼 등을 표시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(&lt;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x&gt;, 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y&gt;, &lt;</a:t>
            </a:r>
            <a:r>
              <a:rPr lang="ko-KR" altLang="en-US" dirty="0"/>
              <a:t>너비</a:t>
            </a:r>
            <a:r>
              <a:rPr lang="en-US" altLang="ko-KR" dirty="0"/>
              <a:t>&gt;, &lt;</a:t>
            </a:r>
            <a:r>
              <a:rPr lang="ko-KR" altLang="en-US" dirty="0"/>
              <a:t>높이</a:t>
            </a:r>
            <a:r>
              <a:rPr lang="en-US" altLang="ko-KR" dirty="0"/>
              <a:t>&gt;)</a:t>
            </a:r>
          </a:p>
          <a:p>
            <a:pPr lvl="3"/>
            <a:r>
              <a:rPr lang="ko-KR" altLang="en-US" dirty="0"/>
              <a:t>사각형 영역을 지정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점수를</a:t>
            </a:r>
            <a:r>
              <a:rPr lang="en-US" altLang="ko-KR" dirty="0"/>
              <a:t> </a:t>
            </a:r>
            <a:r>
              <a:rPr lang="ko-KR" altLang="en-US" dirty="0"/>
              <a:t>처리하는 스크립트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CFC14-38D1-4DEB-8EA4-BE67B0A5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96" y="980728"/>
            <a:ext cx="5110784" cy="273630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72332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</a:t>
            </a:r>
            <a:r>
              <a:rPr lang="en-US" altLang="ko-KR" dirty="0"/>
              <a:t> </a:t>
            </a:r>
            <a:r>
              <a:rPr lang="ko-KR" altLang="en-US" dirty="0"/>
              <a:t>스크립트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포탄에 맞은 일부만 제거됨</a:t>
            </a:r>
            <a:endParaRPr lang="en-US" altLang="ko-KR" dirty="0"/>
          </a:p>
          <a:p>
            <a:pPr lvl="1"/>
            <a:r>
              <a:rPr lang="ko-KR" altLang="en-US" dirty="0"/>
              <a:t>상위 계층 오브젝트 탐색하여 제거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transform.parent</a:t>
            </a:r>
            <a:r>
              <a:rPr lang="en-US" altLang="ko-KR" dirty="0"/>
              <a:t>: </a:t>
            </a:r>
            <a:r>
              <a:rPr lang="ko-KR" altLang="en-US" dirty="0"/>
              <a:t>부모 오브젝트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transform.root</a:t>
            </a:r>
            <a:r>
              <a:rPr lang="en-US" altLang="ko-KR" dirty="0"/>
              <a:t>: </a:t>
            </a:r>
            <a:r>
              <a:rPr lang="ko-KR" altLang="en-US" dirty="0"/>
              <a:t>최상위 오브젝트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1CD77-EA86-4D3F-B5FC-75FC420D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84784"/>
            <a:ext cx="4560507" cy="21602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74F016-26FB-45D1-B1CD-A0FE7EFC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44" y="5429264"/>
            <a:ext cx="6518516" cy="448008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8826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Scene </a:t>
            </a:r>
            <a:r>
              <a:rPr lang="ko-KR" altLang="en-US" dirty="0"/>
              <a:t>작업</a:t>
            </a:r>
            <a:endParaRPr lang="en-US" altLang="ko-KR" dirty="0"/>
          </a:p>
          <a:p>
            <a:pPr lvl="1"/>
            <a:r>
              <a:rPr lang="ko-KR" altLang="en-US" dirty="0"/>
              <a:t>지금까지 작업한 </a:t>
            </a:r>
            <a:r>
              <a:rPr lang="en-US" altLang="ko-KR" dirty="0"/>
              <a:t>Scene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en-US" altLang="ko-KR" dirty="0" err="1"/>
              <a:t>main_game</a:t>
            </a:r>
            <a:r>
              <a:rPr lang="en-US" altLang="ko-KR" dirty="0"/>
              <a:t>’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lvl="2"/>
            <a:r>
              <a:rPr lang="en-US" altLang="ko-KR" dirty="0"/>
              <a:t>[File] </a:t>
            </a:r>
            <a:r>
              <a:rPr lang="en-US" altLang="ko-KR" dirty="0">
                <a:sym typeface="Wingdings" panose="05000000000000000000" pitchFamily="2" charset="2"/>
              </a:rPr>
              <a:t> [Save Scene as…](</a:t>
            </a:r>
            <a:r>
              <a:rPr lang="en-US" altLang="ko-KR" dirty="0" err="1">
                <a:sym typeface="Wingdings" panose="05000000000000000000" pitchFamily="2" charset="2"/>
              </a:rPr>
              <a:t>Ctrl+Shift+S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en-US" altLang="ko-KR" dirty="0" err="1">
                <a:sym typeface="Wingdings" panose="05000000000000000000" pitchFamily="2" charset="2"/>
              </a:rPr>
              <a:t>win_screen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으로 다시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승리 화면으로 쓸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멋지게 보이도록 여기저기 마음대로 배치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불꽃 배치 및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적군 탱크는 분해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저장된 </a:t>
            </a:r>
            <a:r>
              <a:rPr lang="en-US" altLang="ko-KR" dirty="0">
                <a:sym typeface="Wingdings" panose="05000000000000000000" pitchFamily="2" charset="2"/>
              </a:rPr>
              <a:t>Scene </a:t>
            </a:r>
            <a:r>
              <a:rPr lang="ko-KR" altLang="en-US" dirty="0">
                <a:sym typeface="Wingdings" panose="05000000000000000000" pitchFamily="2" charset="2"/>
              </a:rPr>
              <a:t>들을 </a:t>
            </a:r>
            <a:r>
              <a:rPr lang="en-US" altLang="ko-KR" dirty="0">
                <a:sym typeface="Wingdings" panose="05000000000000000000" pitchFamily="2" charset="2"/>
              </a:rPr>
              <a:t>Build Settings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등록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en-US" altLang="ko-KR" dirty="0" err="1"/>
              <a:t>smooth_follow</a:t>
            </a:r>
            <a:r>
              <a:rPr lang="en-US" altLang="ko-KR" dirty="0"/>
              <a:t>: </a:t>
            </a:r>
            <a:r>
              <a:rPr lang="ko-KR" altLang="en-US" dirty="0"/>
              <a:t>아군 탱크의 </a:t>
            </a:r>
            <a:r>
              <a:rPr lang="en-US" altLang="ko-KR" dirty="0"/>
              <a:t>barrel </a:t>
            </a:r>
            <a:r>
              <a:rPr lang="ko-KR" altLang="en-US" dirty="0"/>
              <a:t>추적</a:t>
            </a:r>
            <a:endParaRPr lang="en-US" altLang="ko-KR" dirty="0"/>
          </a:p>
          <a:p>
            <a:pPr lvl="2"/>
            <a:r>
              <a:rPr lang="en-US" altLang="ko-KR" dirty="0"/>
              <a:t>Distance: 2.5, Height: 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화면 만들기</a:t>
            </a:r>
          </a:p>
        </p:txBody>
      </p:sp>
    </p:spTree>
    <p:extLst>
      <p:ext uri="{BB962C8B-B14F-4D97-AF65-F5344CB8AC3E}">
        <p14:creationId xmlns:p14="http://schemas.microsoft.com/office/powerpoint/2010/main" val="2069560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화면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8" r="53937" b="2047"/>
          <a:stretch/>
        </p:blipFill>
        <p:spPr>
          <a:xfrm>
            <a:off x="2116502" y="1196752"/>
            <a:ext cx="4910996" cy="54523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1201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 탭에서 </a:t>
            </a:r>
            <a:r>
              <a:rPr lang="en-US" altLang="ko-KR" dirty="0"/>
              <a:t>3D Text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에 </a:t>
            </a:r>
            <a:r>
              <a:rPr lang="en-US" altLang="ko-KR" dirty="0"/>
              <a:t>‘You Win!!’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한글 출력 가능</a:t>
            </a:r>
            <a:endParaRPr lang="en-US" altLang="ko-KR" dirty="0"/>
          </a:p>
          <a:p>
            <a:pPr lvl="2"/>
            <a:r>
              <a:rPr lang="en-US" altLang="ko-KR" dirty="0"/>
              <a:t>Font Style</a:t>
            </a:r>
            <a:r>
              <a:rPr lang="ko-KR" altLang="en-US" dirty="0"/>
              <a:t>은 </a:t>
            </a:r>
            <a:r>
              <a:rPr lang="en-US" altLang="ko-KR" dirty="0"/>
              <a:t>Bold</a:t>
            </a:r>
            <a:r>
              <a:rPr lang="ko-KR" altLang="en-US" dirty="0"/>
              <a:t>로</a:t>
            </a:r>
            <a:endParaRPr lang="en-US" altLang="ko-KR" dirty="0"/>
          </a:p>
          <a:p>
            <a:pPr lvl="2"/>
            <a:r>
              <a:rPr lang="ko-KR" altLang="en-US" dirty="0"/>
              <a:t>적절하게 잘 보이는 위치에 배치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탱크 스크립트 재설정</a:t>
            </a:r>
            <a:endParaRPr lang="en-US" altLang="ko-KR" dirty="0"/>
          </a:p>
          <a:p>
            <a:pPr lvl="1"/>
            <a:r>
              <a:rPr lang="ko-KR" altLang="en-US" dirty="0"/>
              <a:t>기존 스크립트 중 </a:t>
            </a:r>
            <a:r>
              <a:rPr lang="ko-KR" altLang="en-US" dirty="0" err="1"/>
              <a:t>필요없는</a:t>
            </a:r>
            <a:r>
              <a:rPr lang="ko-KR" altLang="en-US" dirty="0"/>
              <a:t> 것들 제거</a:t>
            </a:r>
            <a:endParaRPr lang="en-US" altLang="ko-KR" dirty="0"/>
          </a:p>
          <a:p>
            <a:pPr lvl="2"/>
            <a:r>
              <a:rPr lang="ko-KR" altLang="en-US" dirty="0"/>
              <a:t>적군 탱크 이동과 포탄 발사에 관한 스크립트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메시지 만들기</a:t>
            </a:r>
          </a:p>
        </p:txBody>
      </p:sp>
    </p:spTree>
    <p:extLst>
      <p:ext uri="{BB962C8B-B14F-4D97-AF65-F5344CB8AC3E}">
        <p14:creationId xmlns:p14="http://schemas.microsoft.com/office/powerpoint/2010/main" val="4163304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간 계층구조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Empty </a:t>
            </a:r>
            <a:r>
              <a:rPr lang="ko-KR" altLang="en-US" dirty="0"/>
              <a:t>오브젝트 생성</a:t>
            </a:r>
            <a:endParaRPr lang="en-US" altLang="ko-KR" dirty="0"/>
          </a:p>
          <a:p>
            <a:pPr lvl="1"/>
            <a:r>
              <a:rPr lang="ko-KR" altLang="en-US" dirty="0"/>
              <a:t>이름은 </a:t>
            </a:r>
            <a:r>
              <a:rPr lang="en-US" altLang="ko-KR" dirty="0"/>
              <a:t>‘tank’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pPr lvl="1"/>
            <a:r>
              <a:rPr lang="en-US" altLang="ko-KR" dirty="0"/>
              <a:t>barrel</a:t>
            </a:r>
            <a:r>
              <a:rPr lang="ko-KR" altLang="en-US" dirty="0"/>
              <a:t>을 </a:t>
            </a:r>
            <a:r>
              <a:rPr lang="en-US" altLang="ko-KR" dirty="0"/>
              <a:t>turret</a:t>
            </a:r>
            <a:r>
              <a:rPr lang="ko-KR" altLang="en-US" dirty="0"/>
              <a:t>의 자식으로</a:t>
            </a:r>
            <a:endParaRPr lang="en-US" altLang="ko-KR" dirty="0"/>
          </a:p>
          <a:p>
            <a:pPr lvl="1"/>
            <a:r>
              <a:rPr lang="en-US" altLang="ko-KR" dirty="0"/>
              <a:t>body</a:t>
            </a:r>
            <a:r>
              <a:rPr lang="ko-KR" altLang="en-US" dirty="0"/>
              <a:t>와 </a:t>
            </a:r>
            <a:r>
              <a:rPr lang="en-US" altLang="ko-KR" dirty="0"/>
              <a:t>turret</a:t>
            </a:r>
            <a:r>
              <a:rPr lang="ko-KR" altLang="en-US" dirty="0"/>
              <a:t>을 </a:t>
            </a:r>
            <a:r>
              <a:rPr lang="en-US" altLang="ko-KR" dirty="0"/>
              <a:t>tank</a:t>
            </a:r>
            <a:r>
              <a:rPr lang="ko-KR" altLang="en-US" dirty="0"/>
              <a:t>의 자식으로</a:t>
            </a:r>
          </a:p>
          <a:p>
            <a:pPr lvl="2"/>
            <a:r>
              <a:rPr lang="en-US" altLang="ko-KR" dirty="0"/>
              <a:t>body</a:t>
            </a:r>
            <a:r>
              <a:rPr lang="ko-KR" altLang="en-US" dirty="0"/>
              <a:t>의 </a:t>
            </a:r>
            <a:r>
              <a:rPr lang="en-US" altLang="ko-KR" dirty="0"/>
              <a:t>Position</a:t>
            </a:r>
            <a:r>
              <a:rPr lang="ko-KR" altLang="en-US" dirty="0"/>
              <a:t>이 </a:t>
            </a:r>
            <a:r>
              <a:rPr lang="en-US" altLang="ko-KR" dirty="0"/>
              <a:t>(0, 0, 0)</a:t>
            </a:r>
            <a:r>
              <a:rPr lang="ko-KR" altLang="en-US" dirty="0"/>
              <a:t>이 맞는지 다시 한번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634" r="46850" b="51587"/>
          <a:stretch/>
        </p:blipFill>
        <p:spPr>
          <a:xfrm>
            <a:off x="1043608" y="3933056"/>
            <a:ext cx="6552728" cy="25505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813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탱크 이동 스크립트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C8AC2B-2787-4BF0-BC3A-CE368CC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15623"/>
            <a:ext cx="8928992" cy="50739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AF5A4-6B89-4340-A594-B5895C1EA5EE}"/>
              </a:ext>
            </a:extLst>
          </p:cNvPr>
          <p:cNvSpPr txBox="1"/>
          <p:nvPr/>
        </p:nvSpPr>
        <p:spPr>
          <a:xfrm>
            <a:off x="2323850" y="5245102"/>
            <a:ext cx="1258678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탱크의 전후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A58E1-B4FD-4253-944F-70C433ECCE2C}"/>
              </a:ext>
            </a:extLst>
          </p:cNvPr>
          <p:cNvSpPr txBox="1"/>
          <p:nvPr/>
        </p:nvSpPr>
        <p:spPr>
          <a:xfrm>
            <a:off x="2323850" y="5829117"/>
            <a:ext cx="93326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탱크의 회전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B3339-5ED9-493E-801D-A9629963657C}"/>
              </a:ext>
            </a:extLst>
          </p:cNvPr>
          <p:cNvSpPr txBox="1"/>
          <p:nvPr/>
        </p:nvSpPr>
        <p:spPr>
          <a:xfrm>
            <a:off x="2258171" y="2169844"/>
            <a:ext cx="22349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(turret)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1914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 </a:t>
            </a:r>
            <a:r>
              <a:rPr lang="ko-KR" altLang="en-US" dirty="0"/>
              <a:t>회전 및 발사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은 탱크 움직임과 별개로 회전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 Manager</a:t>
            </a:r>
            <a:r>
              <a:rPr lang="ko-KR" altLang="en-US" dirty="0"/>
              <a:t>에서 키를 설정</a:t>
            </a:r>
            <a:r>
              <a:rPr lang="en-US" altLang="ko-KR" dirty="0"/>
              <a:t>, ‘Q’ </a:t>
            </a:r>
            <a:r>
              <a:rPr lang="ko-KR" altLang="en-US" dirty="0"/>
              <a:t>와 </a:t>
            </a:r>
            <a:r>
              <a:rPr lang="en-US" altLang="ko-KR" dirty="0"/>
              <a:t>‘E’</a:t>
            </a:r>
          </a:p>
          <a:p>
            <a:pPr lvl="1"/>
            <a:r>
              <a:rPr lang="ko-KR" altLang="en-US" dirty="0"/>
              <a:t>사용하지</a:t>
            </a:r>
            <a:r>
              <a:rPr lang="en-US" altLang="ko-KR" dirty="0"/>
              <a:t> </a:t>
            </a:r>
            <a:r>
              <a:rPr lang="ko-KR" altLang="en-US" dirty="0"/>
              <a:t>않을 설정</a:t>
            </a:r>
            <a:r>
              <a:rPr lang="en-US" altLang="ko-KR" dirty="0"/>
              <a:t>(Axis)</a:t>
            </a:r>
            <a:r>
              <a:rPr lang="ko-KR" altLang="en-US" dirty="0"/>
              <a:t> 중에서 아무거나 선택하여 변경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페이지 참조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 </a:t>
            </a:r>
            <a:r>
              <a:rPr lang="ko-KR" altLang="en-US" dirty="0"/>
              <a:t>회전키 정의</a:t>
            </a:r>
          </a:p>
        </p:txBody>
      </p:sp>
    </p:spTree>
    <p:extLst>
      <p:ext uri="{BB962C8B-B14F-4D97-AF65-F5344CB8AC3E}">
        <p14:creationId xmlns:p14="http://schemas.microsoft.com/office/powerpoint/2010/main" val="406895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100" b="1" dirty="0">
            <a:solidFill>
              <a:srgbClr val="C00000"/>
            </a:solidFill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86112</TotalTime>
  <Words>1555</Words>
  <Application>Microsoft Office PowerPoint</Application>
  <PresentationFormat>화면 슬라이드 쇼(4:3)</PresentationFormat>
  <Paragraphs>403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Verdana</vt:lpstr>
      <vt:lpstr>Trebuchet MS</vt:lpstr>
      <vt:lpstr>굴림</vt:lpstr>
      <vt:lpstr>맑은 고딕</vt:lpstr>
      <vt:lpstr>Tahoma</vt:lpstr>
      <vt:lpstr>Times New Roman</vt:lpstr>
      <vt:lpstr>Arial</vt:lpstr>
      <vt:lpstr>Wingdings</vt:lpstr>
      <vt:lpstr>Office 테마</vt:lpstr>
      <vt:lpstr>미니탱크 슈팅게임</vt:lpstr>
      <vt:lpstr>목차</vt:lpstr>
      <vt:lpstr>기본 공간 구성 및 탱크 제작</vt:lpstr>
      <vt:lpstr>물체 배치</vt:lpstr>
      <vt:lpstr>물체 배치 결과</vt:lpstr>
      <vt:lpstr>물체 간 계층구조 생성</vt:lpstr>
      <vt:lpstr>탱크 이동 스크립트 작성</vt:lpstr>
      <vt:lpstr>포탑(Turret) 회전 및 발사</vt:lpstr>
      <vt:lpstr>포탑 회전키 정의</vt:lpstr>
      <vt:lpstr>Input Manager 설정 변경</vt:lpstr>
      <vt:lpstr>포탑 회전 스크립트 작성</vt:lpstr>
      <vt:lpstr>포탄 Prefab 생성</vt:lpstr>
      <vt:lpstr>포탄 발사 스크립트 작성</vt:lpstr>
      <vt:lpstr>Spawn Point 설정</vt:lpstr>
      <vt:lpstr>Spawn Point 설정 결과</vt:lpstr>
      <vt:lpstr>포탄 발사</vt:lpstr>
      <vt:lpstr>포탄의 궤적 표현</vt:lpstr>
      <vt:lpstr>트리거(Trigger) 설정</vt:lpstr>
      <vt:lpstr>장애물 처리</vt:lpstr>
      <vt:lpstr>장애물 배치</vt:lpstr>
      <vt:lpstr>충돌의 판정</vt:lpstr>
      <vt:lpstr>충돌처리 루틴</vt:lpstr>
      <vt:lpstr>포탄과 장애물의 충돌처리</vt:lpstr>
      <vt:lpstr>장애물의 태그(Tag) 설정</vt:lpstr>
      <vt:lpstr>태그 기반 장애물 제거 프로그래밍</vt:lpstr>
      <vt:lpstr>파티클 다루기</vt:lpstr>
      <vt:lpstr>파티클</vt:lpstr>
      <vt:lpstr>Particle System 설정 변경</vt:lpstr>
      <vt:lpstr>폭발 효과 Material 생성</vt:lpstr>
      <vt:lpstr>Particle System 마무리</vt:lpstr>
      <vt:lpstr>폭발 효과 프로그래밍</vt:lpstr>
      <vt:lpstr>폭발 효과 구현 결과</vt:lpstr>
      <vt:lpstr>적군의 등장</vt:lpstr>
      <vt:lpstr>적군 탱크 만들기</vt:lpstr>
      <vt:lpstr>적군 탱크 생성 결과</vt:lpstr>
      <vt:lpstr>적군의 아군 주시</vt:lpstr>
      <vt:lpstr>적군의 발포</vt:lpstr>
      <vt:lpstr>Global vs. Local 좌표계</vt:lpstr>
      <vt:lpstr>탐지 정보 분석</vt:lpstr>
      <vt:lpstr>적군의 사격 지연시간 적용</vt:lpstr>
      <vt:lpstr>적군 탱크 움직이기</vt:lpstr>
      <vt:lpstr>3인칭 시점 카메라 추가</vt:lpstr>
      <vt:lpstr>적군 탱크와 포격전</vt:lpstr>
      <vt:lpstr>적군 탱크의 추적 움직임</vt:lpstr>
      <vt:lpstr>NavMesh 구체적인 설정들</vt:lpstr>
      <vt:lpstr>NavMesh 마무리</vt:lpstr>
      <vt:lpstr>NavMesh 설정된 모습</vt:lpstr>
      <vt:lpstr>Enemy에 경로 탐색 준비</vt:lpstr>
      <vt:lpstr>Enemy 움직임 코드 수정</vt:lpstr>
      <vt:lpstr>난이도 조절</vt:lpstr>
      <vt:lpstr>기타 등등</vt:lpstr>
      <vt:lpstr>점수를 처리하는 스크립트 생성</vt:lpstr>
      <vt:lpstr>점수 계산</vt:lpstr>
      <vt:lpstr>승리 화면 만들기</vt:lpstr>
      <vt:lpstr>승리 화면 예제</vt:lpstr>
      <vt:lpstr>승리 메시지 만들기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3764</cp:revision>
  <cp:lastPrinted>2015-07-22T04:24:45Z</cp:lastPrinted>
  <dcterms:created xsi:type="dcterms:W3CDTF">2009-01-13T03:03:42Z</dcterms:created>
  <dcterms:modified xsi:type="dcterms:W3CDTF">2020-11-17T01:22:23Z</dcterms:modified>
</cp:coreProperties>
</file>